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9" r:id="rId2"/>
    <p:sldId id="301" r:id="rId3"/>
    <p:sldId id="291" r:id="rId4"/>
    <p:sldId id="298" r:id="rId5"/>
    <p:sldId id="299" r:id="rId6"/>
    <p:sldId id="300" r:id="rId7"/>
    <p:sldId id="305" r:id="rId8"/>
    <p:sldId id="278" r:id="rId9"/>
    <p:sldId id="295" r:id="rId10"/>
    <p:sldId id="293" r:id="rId11"/>
    <p:sldId id="292" r:id="rId12"/>
    <p:sldId id="302" r:id="rId13"/>
    <p:sldId id="257" r:id="rId14"/>
    <p:sldId id="306" r:id="rId15"/>
    <p:sldId id="267" r:id="rId16"/>
    <p:sldId id="260" r:id="rId17"/>
    <p:sldId id="266" r:id="rId18"/>
    <p:sldId id="261" r:id="rId19"/>
    <p:sldId id="303" r:id="rId20"/>
    <p:sldId id="277" r:id="rId21"/>
    <p:sldId id="286" r:id="rId22"/>
    <p:sldId id="287" r:id="rId23"/>
    <p:sldId id="258" r:id="rId24"/>
    <p:sldId id="296" r:id="rId25"/>
    <p:sldId id="307" r:id="rId26"/>
    <p:sldId id="308" r:id="rId27"/>
    <p:sldId id="262" r:id="rId28"/>
    <p:sldId id="272" r:id="rId29"/>
    <p:sldId id="288" r:id="rId30"/>
    <p:sldId id="290" r:id="rId31"/>
    <p:sldId id="280" r:id="rId32"/>
    <p:sldId id="271" r:id="rId33"/>
    <p:sldId id="304" r:id="rId34"/>
    <p:sldId id="264" r:id="rId35"/>
    <p:sldId id="309" r:id="rId36"/>
    <p:sldId id="265" r:id="rId37"/>
    <p:sldId id="270" r:id="rId38"/>
    <p:sldId id="310" r:id="rId39"/>
    <p:sldId id="268" r:id="rId4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669"/>
  </p:normalViewPr>
  <p:slideViewPr>
    <p:cSldViewPr>
      <p:cViewPr varScale="1">
        <p:scale>
          <a:sx n="131" d="100"/>
          <a:sy n="131" d="100"/>
        </p:scale>
        <p:origin x="83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44D84-7D15-4E87-82EC-63F455169047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07B02-8DAA-422A-A3F1-C0A85E0E6C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18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54B6-FB5B-4A0B-8FEC-4C08E247429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B8A3-3F80-4F58-8252-112EFCED2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720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54B6-FB5B-4A0B-8FEC-4C08E247429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B8A3-3F80-4F58-8252-112EFCED2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099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54B6-FB5B-4A0B-8FEC-4C08E247429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B8A3-3F80-4F58-8252-112EFCED2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32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F6CD7-02D5-483B-A1A1-707EC9FC1500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5DFBD-6EA1-4474-9FB6-7FEC5AFDA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637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6870700" cy="12001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771900" cy="2743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3771900" cy="13144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10100" y="2800350"/>
            <a:ext cx="3771900" cy="13144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ED326-AE2D-4531-BD98-640D12218F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5843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D7254-DDD4-4ECD-B3DA-19CE83370C93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29076-021C-4916-8A04-A2FB2445E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40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54B6-FB5B-4A0B-8FEC-4C08E247429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B8A3-3F80-4F58-8252-112EFCED2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80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54B6-FB5B-4A0B-8FEC-4C08E247429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B8A3-3F80-4F58-8252-112EFCED2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52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54B6-FB5B-4A0B-8FEC-4C08E247429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B8A3-3F80-4F58-8252-112EFCED2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27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54B6-FB5B-4A0B-8FEC-4C08E247429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B8A3-3F80-4F58-8252-112EFCED2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75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54B6-FB5B-4A0B-8FEC-4C08E247429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B8A3-3F80-4F58-8252-112EFCED2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63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54B6-FB5B-4A0B-8FEC-4C08E247429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B8A3-3F80-4F58-8252-112EFCED2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35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54B6-FB5B-4A0B-8FEC-4C08E247429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B8A3-3F80-4F58-8252-112EFCED2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4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54B6-FB5B-4A0B-8FEC-4C08E247429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B8A3-3F80-4F58-8252-112EFCED2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219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www.playcast.ru/uploads/2015/09/23/15170033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09495">
            <a:off x="62004" y="141432"/>
            <a:ext cx="1377396" cy="13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-fotki.yandex.ru/get/4116/192316549.74/0_9d369_979747d2_XXXL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09" y="3749122"/>
            <a:ext cx="1053148" cy="132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854B6-FB5B-4A0B-8FEC-4C08E247429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CB8A3-3F80-4F58-8252-112EFCED282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6365">
            <a:off x="7463467" y="-107416"/>
            <a:ext cx="1773803" cy="176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58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C%D0%BE%D0%BD%D0%B0%D1%81%D1%82%D1%8B%D1%80%D1%8C" TargetMode="External"/><Relationship Id="rId2" Type="http://schemas.openxmlformats.org/officeDocument/2006/relationships/hyperlink" Target="http://ru.wikipedia.org/wiki/%D0%9C%D0%BE%D0%BD%D0%B0%D1%8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file:////E:/2&#1041;%20&#1085;&#1086;&#1074;&#1072;&#1103;/+&#1086;&#1090;&#1082;&#1088;%20&#1091;&#1088;&#1086;&#1082;%20&#1075;&#1086;&#1090;&#1086;&#1074;%20&#1084;&#1086;&#1081;/YU_Levitan_-_Vnimanie_govorit_moskva_(o_nachale_voynx)__.mp3" TargetMode="External"/><Relationship Id="rId1" Type="http://schemas.microsoft.com/office/2007/relationships/media" Target="file:////E:/2&#1041;%20&#1085;&#1086;&#1074;&#1072;&#1103;/+&#1086;&#1090;&#1082;&#1088;%20&#1091;&#1088;&#1086;&#1082;%20&#1075;&#1086;&#1090;&#1086;&#1074;%20&#1084;&#1086;&#1081;/YU_Levitan_-_Vnimanie_govorit_moskva_(o_nachale_voynx)__.mp3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/E:/2&#1041;%20&#1085;&#1086;&#1074;&#1072;&#1103;/+&#1086;&#1090;&#1082;&#1088;%20&#1091;&#1088;&#1086;&#1082;%20&#1075;&#1086;&#1090;&#1086;&#1074;%20&#1084;&#1086;&#1081;/&#1089;&#1074;&#1103;&#1097;%20&#1074;&#1086;&#1081;&#1085;&#1072;.mp3" TargetMode="External"/><Relationship Id="rId1" Type="http://schemas.microsoft.com/office/2007/relationships/media" Target="file:////E:/2&#1041;%20&#1085;&#1086;&#1074;&#1072;&#1103;/+&#1086;&#1090;&#1082;&#1088;%20&#1091;&#1088;&#1086;&#1082;%20&#1075;&#1086;&#1090;&#1086;&#1074;%20&#1084;&#1086;&#1081;/&#1089;&#1074;&#1103;&#1097;%20&#1074;&#1086;&#1081;&#1085;&#1072;.mp3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gif"/><Relationship Id="rId12" Type="http://schemas.openxmlformats.org/officeDocument/2006/relationships/image" Target="../media/image58.png"/><Relationship Id="rId2" Type="http://schemas.openxmlformats.org/officeDocument/2006/relationships/audio" Target="file:////C:/Users/&#1051;&#1102;&#1051;&#1105;&#1050;/Desktop/&#1055;&#1086;&#1084;&#1085;&#1103;&#1090;%20&#1083;&#1102;&#1076;&#1080;/&#1044;&#1077;&#1085;&#1100;%20&#1055;&#1086;&#1073;&#1077;&#1076;&#1099;.wav" TargetMode="External"/><Relationship Id="rId1" Type="http://schemas.microsoft.com/office/2007/relationships/media" Target="file:////C:/Users/&#1051;&#1102;&#1051;&#1105;&#1050;/Desktop/&#1055;&#1086;&#1084;&#1085;&#1103;&#1090;%20&#1083;&#1102;&#1076;&#1080;/&#1044;&#1077;&#1085;&#1100;%20&#1055;&#1086;&#1073;&#1077;&#1076;&#1099;.wav" TargetMode="External"/><Relationship Id="rId6" Type="http://schemas.openxmlformats.org/officeDocument/2006/relationships/image" Target="../media/image52.gif"/><Relationship Id="rId11" Type="http://schemas.openxmlformats.org/officeDocument/2006/relationships/image" Target="../media/image57.png"/><Relationship Id="rId5" Type="http://schemas.openxmlformats.org/officeDocument/2006/relationships/image" Target="../media/image51.gif"/><Relationship Id="rId10" Type="http://schemas.openxmlformats.org/officeDocument/2006/relationships/image" Target="../media/image56.gif"/><Relationship Id="rId4" Type="http://schemas.openxmlformats.org/officeDocument/2006/relationships/image" Target="../media/image50.jpeg"/><Relationship Id="rId9" Type="http://schemas.openxmlformats.org/officeDocument/2006/relationships/image" Target="../media/image55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4649" y="2931790"/>
            <a:ext cx="7772400" cy="1102519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2Б класс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5296" y="1632178"/>
            <a:ext cx="77768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</a:t>
            </a:r>
            <a:r>
              <a:rPr lang="ru-RU" sz="4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  <a:endParaRPr lang="ru-RU" sz="4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234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artmus.culture21.ru/MuseumImages/9822jpg/982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10869" y="160718"/>
            <a:ext cx="3621088" cy="2678925"/>
          </a:xfrm>
          <a:prstGeom prst="rect">
            <a:avLst/>
          </a:prstGeom>
          <a:noFill/>
        </p:spPr>
      </p:pic>
      <p:pic>
        <p:nvPicPr>
          <p:cNvPr id="18436" name="Picture 4" descr="http://artmus.culture21.ru/MuseumImages/9865jpg/9865.jpg"/>
          <p:cNvPicPr>
            <a:picLocks noChangeAspect="1" noChangeArrowheads="1"/>
          </p:cNvPicPr>
          <p:nvPr/>
        </p:nvPicPr>
        <p:blipFill>
          <a:blip r:embed="rId3" cstate="email"/>
          <a:srcRect b="21306"/>
          <a:stretch>
            <a:fillRect/>
          </a:stretch>
        </p:blipFill>
        <p:spPr bwMode="auto">
          <a:xfrm>
            <a:off x="5000628" y="0"/>
            <a:ext cx="2440098" cy="28248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93075" y="3750478"/>
            <a:ext cx="5625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любил маленький Максим свою бабушку, добрую и отзывчивую. Она часто жалела внука, заботилась о нём, рассказывала ему сказки…</a:t>
            </a:r>
          </a:p>
        </p:txBody>
      </p:sp>
    </p:spTree>
    <p:extLst>
      <p:ext uri="{BB962C8B-B14F-4D97-AF65-F5344CB8AC3E}">
        <p14:creationId xmlns:p14="http://schemas.microsoft.com/office/powerpoint/2010/main" val="188642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3712" y="214296"/>
            <a:ext cx="653657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писали письма Горькому. Однажды мальчик Боря написал: </a:t>
            </a: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«Дядя Алёша! Я тебя люблю, есть ли у тебя лошадь, корова и бык? Напиши нам рассказ про </a:t>
            </a:r>
            <a:r>
              <a:rPr lang="ru-RU" sz="13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воробьишку</a:t>
            </a:r>
            <a:r>
              <a:rPr lang="ru-RU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ещё напиши нам какой-нибудь выдуманный рассказ, чтобы мальчик удил рыбу. Я тебя целую… Я бы хотел тебя увидеть».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свет появились сказки  «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Воробьишко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«Случай 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Евсейкой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30722" name="Picture 2" descr="http://data.fantlab.ru/images/editions/big/8886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20328205">
            <a:off x="1876490" y="1874323"/>
            <a:ext cx="2148467" cy="2782265"/>
          </a:xfrm>
          <a:prstGeom prst="rect">
            <a:avLst/>
          </a:prstGeom>
          <a:noFill/>
        </p:spPr>
      </p:pic>
      <p:pic>
        <p:nvPicPr>
          <p:cNvPr id="30724" name="Picture 4" descr="http://nkozlov.ru/upload/images/0706/070601123840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439004">
            <a:off x="4914622" y="1870291"/>
            <a:ext cx="2399414" cy="2722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475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244469-7586-5145-AD5A-7C966ABD6B1E}"/>
              </a:ext>
            </a:extLst>
          </p:cNvPr>
          <p:cNvSpPr/>
          <p:nvPr/>
        </p:nvSpPr>
        <p:spPr>
          <a:xfrm>
            <a:off x="1403648" y="1059582"/>
            <a:ext cx="65527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2.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28.04.2020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о природе. К. Ушинский «Утренние лучи». </a:t>
            </a:r>
          </a:p>
        </p:txBody>
      </p:sp>
    </p:spTree>
    <p:extLst>
      <p:ext uri="{BB962C8B-B14F-4D97-AF65-F5344CB8AC3E}">
        <p14:creationId xmlns:p14="http://schemas.microsoft.com/office/powerpoint/2010/main" val="3778585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hrono.ru/img/ushinski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4447" y="482189"/>
            <a:ext cx="2755858" cy="36433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96951" y="1017974"/>
            <a:ext cx="37673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Константин Дмитриевич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Ушинский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07785" y="2143122"/>
            <a:ext cx="176809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002060"/>
                </a:solidFill>
              </a:rPr>
              <a:t>1823(24) -1870</a:t>
            </a:r>
          </a:p>
        </p:txBody>
      </p:sp>
    </p:spTree>
    <p:extLst>
      <p:ext uri="{BB962C8B-B14F-4D97-AF65-F5344CB8AC3E}">
        <p14:creationId xmlns:p14="http://schemas.microsoft.com/office/powerpoint/2010/main" val="744267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7B727E-E8C7-1340-A7F6-46B4EEF85F4A}"/>
              </a:ext>
            </a:extLst>
          </p:cNvPr>
          <p:cNvSpPr txBox="1"/>
          <p:nvPr/>
        </p:nvSpPr>
        <p:spPr>
          <a:xfrm>
            <a:off x="179512" y="1347614"/>
            <a:ext cx="87849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детском рассказе, автор рассказывает, как утренние лучи, освещая землю, пробуждают природу после ночного сна.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солнечный луч освещает жаворонка и заставляет его встрепенуться, подняться в небо, и запеть песенку о том, как хорошо и привольно в утреннем воздухе.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утренний луч попадает на зайчика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тот,весело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прыгает по росистому лугу, добывая сочную травку на свой заячий завтрак.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луч попадает в курятник и петух, захлопав крыльями, поёт своё "Ку-ка-ре-ку". А проснувшиеся куры, начинают искать себе корм, разгребая мусор.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Попавший в улей, четвёртый луч будит пчёлку и она отправляется собирать медок с душистых цветков.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пятый луч, попадает в постельку к маленькому лентяю-ребёнку. Но ребёнок только поворачивается на другой бочок и опять засыпает.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мысль этого рассказа заключается в том, что в живой природе всё происходит по её вечным законам - сон и пробуждение, рождение, и жизнь, и смерть. В жизни важно научиться жить в ладу с природой и не вредить 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596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5480" y="428611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Ке́лья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 — жилище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 tooltip="Монах"/>
              </a:rPr>
              <a:t>монаха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обычно отдельная комната в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 tooltip="Монастырь"/>
              </a:rPr>
              <a:t>монастыре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http://upload.wikimedia.org/wikipedia/commons/thumb/d/dd/Kitaev_Hermitage.jpg/200px-Kitaev_Hermit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21453"/>
            <a:ext cx="1875248" cy="1875248"/>
          </a:xfrm>
          <a:prstGeom prst="rect">
            <a:avLst/>
          </a:prstGeom>
          <a:noFill/>
        </p:spPr>
      </p:pic>
      <p:pic>
        <p:nvPicPr>
          <p:cNvPr id="1028" name="Picture 4" descr="http://www.fotokonkurs.ru/uploads/photos/contests/2011/03/23/8/ef85640205e1628b600d59782fb98a6e/8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75480" y="2250279"/>
            <a:ext cx="3536156" cy="2428876"/>
          </a:xfrm>
          <a:prstGeom prst="rect">
            <a:avLst/>
          </a:prstGeom>
          <a:noFill/>
        </p:spPr>
      </p:pic>
      <p:pic>
        <p:nvPicPr>
          <p:cNvPr id="10242" name="Picture 2" descr="https://encrypted-tbn0.gstatic.com/images?q=tbn:ANd9GcR9YH7o48pC_9HLOvbW0eKuLF0O8k6KWf09bADEUnCtvbRNbTmJ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10869" y="2625328"/>
            <a:ext cx="2328866" cy="1746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0548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encrypted-tbn1.gstatic.com/images?q=tbn:ANd9GcSAbFIO_iuSfXR68LXr_sS8p4r8g-NHT7Ww-HwnebmlU4if0KS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3712" y="1660915"/>
            <a:ext cx="3482627" cy="118586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46654" y="482189"/>
            <a:ext cx="376898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Лиса Патрикеевна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7290" y="1339445"/>
            <a:ext cx="297876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Плутишка кот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2637" y="3429006"/>
            <a:ext cx="23444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 Васька</a:t>
            </a:r>
          </a:p>
        </p:txBody>
      </p:sp>
      <p:pic>
        <p:nvPicPr>
          <p:cNvPr id="1026" name="Picture 2" descr="https://encrypted-tbn1.gstatic.com/images?q=tbn:ANd9GcRQ1f-IPGTO_C_qh-QSonKzh0uNOSjF7Q5jiHuozfPXalASZ9bBd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7149" y="160718"/>
            <a:ext cx="1735547" cy="1607355"/>
          </a:xfrm>
          <a:prstGeom prst="rect">
            <a:avLst/>
          </a:prstGeom>
          <a:noFill/>
        </p:spPr>
      </p:pic>
      <p:pic>
        <p:nvPicPr>
          <p:cNvPr id="1034" name="Picture 10" descr="https://encrypted-tbn0.gstatic.com/images?q=tbn:ANd9GcQWvqsAoR7usi8Ji0-12bxYeCZl1XV__Kp6FEBdRHL1mx6zj8adK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0091" y="2786064"/>
            <a:ext cx="1321594" cy="19431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5F900-6D57-394E-BB3E-089D46E5DB88}"/>
              </a:ext>
            </a:extLst>
          </p:cNvPr>
          <p:cNvSpPr txBox="1"/>
          <p:nvPr/>
        </p:nvSpPr>
        <p:spPr>
          <a:xfrm>
            <a:off x="146807" y="4611395"/>
            <a:ext cx="682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некоторые произведения, с которыми мы с вами знакомы.</a:t>
            </a:r>
          </a:p>
        </p:txBody>
      </p:sp>
    </p:spTree>
    <p:extLst>
      <p:ext uri="{BB962C8B-B14F-4D97-AF65-F5344CB8AC3E}">
        <p14:creationId xmlns:p14="http://schemas.microsoft.com/office/powerpoint/2010/main" val="29086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loraprice.ru/v2/wp-content/uploads/2009/05/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4447" y="375032"/>
            <a:ext cx="3107568" cy="2330676"/>
          </a:xfrm>
          <a:prstGeom prst="rect">
            <a:avLst/>
          </a:prstGeom>
          <a:noFill/>
        </p:spPr>
      </p:pic>
      <p:pic>
        <p:nvPicPr>
          <p:cNvPr id="2052" name="Picture 4" descr="https://encrypted-tbn1.gstatic.com/images?q=tbn:ANd9GcQJhh3c-KVDzmNeDF7KsR-CQ1Pnk4ajDeqs3lXAtR6o1quf_O5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1902" y="2518171"/>
            <a:ext cx="3536156" cy="23574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68520" y="696503"/>
            <a:ext cx="2486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Куры на насесте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 нашесте)</a:t>
            </a:r>
          </a:p>
        </p:txBody>
      </p:sp>
    </p:spTree>
    <p:extLst>
      <p:ext uri="{BB962C8B-B14F-4D97-AF65-F5344CB8AC3E}">
        <p14:creationId xmlns:p14="http://schemas.microsoft.com/office/powerpoint/2010/main" val="2791969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encrypted-tbn0.gstatic.com/images?q=tbn:ANd9GcRQqApWEW-kjg9fY-ZR_0T-ryJrVabAdN3HYlsKXspSucviPqcVO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3642" y="210451"/>
            <a:ext cx="5012234" cy="3754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2152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331A58-99BE-C348-86E5-C723D97AD395}"/>
              </a:ext>
            </a:extLst>
          </p:cNvPr>
          <p:cNvSpPr txBox="1"/>
          <p:nvPr/>
        </p:nvSpPr>
        <p:spPr>
          <a:xfrm>
            <a:off x="1331640" y="1275606"/>
            <a:ext cx="69077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3.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29.04.2020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ко Дню Победы. С. Михалков «Быль для детей». </a:t>
            </a:r>
          </a:p>
        </p:txBody>
      </p:sp>
    </p:spTree>
    <p:extLst>
      <p:ext uri="{BB962C8B-B14F-4D97-AF65-F5344CB8AC3E}">
        <p14:creationId xmlns:p14="http://schemas.microsoft.com/office/powerpoint/2010/main" val="1499327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C7A230-FD7E-9B4F-A2C1-8F17A84DCE69}"/>
              </a:ext>
            </a:extLst>
          </p:cNvPr>
          <p:cNvSpPr txBox="1"/>
          <p:nvPr/>
        </p:nvSpPr>
        <p:spPr>
          <a:xfrm>
            <a:off x="1331640" y="843558"/>
            <a:ext cx="66247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1.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27.04.2020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о животных. Б.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«Птичья школа». Доп. чтение М. Горький «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Воробьишко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517590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рямоугольник 2">
            <a:extLst>
              <a:ext uri="{FF2B5EF4-FFF2-40B4-BE49-F238E27FC236}">
                <a16:creationId xmlns:a16="http://schemas.microsoft.com/office/drawing/2014/main" id="{76536F7A-58EE-3C4F-81FB-F7A85285558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5"/>
          <a:stretch>
            <a:fillRect/>
          </a:stretch>
        </p:blipFill>
        <p:spPr bwMode="auto">
          <a:xfrm>
            <a:off x="1428750" y="742950"/>
            <a:ext cx="4512469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Прямоугольник 2">
            <a:extLst>
              <a:ext uri="{FF2B5EF4-FFF2-40B4-BE49-F238E27FC236}">
                <a16:creationId xmlns:a16="http://schemas.microsoft.com/office/drawing/2014/main" id="{FA50E54C-6E65-EE46-A1C1-59658EA389C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65"/>
          <a:stretch>
            <a:fillRect/>
          </a:stretch>
        </p:blipFill>
        <p:spPr bwMode="auto">
          <a:xfrm>
            <a:off x="3028950" y="3200400"/>
            <a:ext cx="4512469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Прямоугольник 2">
            <a:extLst>
              <a:ext uri="{FF2B5EF4-FFF2-40B4-BE49-F238E27FC236}">
                <a16:creationId xmlns:a16="http://schemas.microsoft.com/office/drawing/2014/main" id="{87C96DC2-EDDB-C54F-BA6D-D4E72DB1839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27135"/>
          <a:stretch>
            <a:fillRect/>
          </a:stretch>
        </p:blipFill>
        <p:spPr bwMode="auto">
          <a:xfrm>
            <a:off x="2286000" y="2400300"/>
            <a:ext cx="451246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Прямоугольник 2">
            <a:extLst>
              <a:ext uri="{FF2B5EF4-FFF2-40B4-BE49-F238E27FC236}">
                <a16:creationId xmlns:a16="http://schemas.microsoft.com/office/drawing/2014/main" id="{04D6AB4C-3746-D147-B75E-4C1350006DE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4" b="45351"/>
          <a:stretch>
            <a:fillRect/>
          </a:stretch>
        </p:blipFill>
        <p:spPr bwMode="auto">
          <a:xfrm>
            <a:off x="1885950" y="1600200"/>
            <a:ext cx="4512469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59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>
            <a:extLst>
              <a:ext uri="{FF2B5EF4-FFF2-40B4-BE49-F238E27FC236}">
                <a16:creationId xmlns:a16="http://schemas.microsoft.com/office/drawing/2014/main" id="{838C4CA1-1C95-2A4D-B26C-B0A18125D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308373"/>
            <a:ext cx="2016919" cy="17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Прямоугольник 3">
            <a:extLst>
              <a:ext uri="{FF2B5EF4-FFF2-40B4-BE49-F238E27FC236}">
                <a16:creationId xmlns:a16="http://schemas.microsoft.com/office/drawing/2014/main" id="{7CCE9DF5-9DC2-934D-9A0E-1E4C573F1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71500"/>
            <a:ext cx="30289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5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p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388C"/>
              </a:buClr>
              <a:buSzPct val="80000"/>
              <a:buFontTx/>
              <a:buNone/>
            </a:pPr>
            <a:r>
              <a:rPr lang="ru-RU" altLang="ru-RU" sz="2400">
                <a:solidFill>
                  <a:srgbClr val="FF8EBA"/>
                </a:solidFill>
                <a:latin typeface="Century Gothic" panose="020B0502020202020204" pitchFamily="34" charset="0"/>
              </a:rPr>
              <a:t>       Юрий </a:t>
            </a:r>
          </a:p>
          <a:p>
            <a:pPr eaLnBrk="1" hangingPunct="1">
              <a:spcBef>
                <a:spcPct val="0"/>
              </a:spcBef>
              <a:buClr>
                <a:srgbClr val="FF388C"/>
              </a:buClr>
              <a:buSzPct val="80000"/>
              <a:buFontTx/>
              <a:buNone/>
            </a:pPr>
            <a:r>
              <a:rPr lang="ru-RU" altLang="ru-RU" sz="2400">
                <a:solidFill>
                  <a:srgbClr val="FF8EBA"/>
                </a:solidFill>
                <a:latin typeface="Century Gothic" panose="020B0502020202020204" pitchFamily="34" charset="0"/>
              </a:rPr>
              <a:t>     Борисович </a:t>
            </a:r>
          </a:p>
          <a:p>
            <a:pPr eaLnBrk="1" hangingPunct="1">
              <a:spcBef>
                <a:spcPct val="0"/>
              </a:spcBef>
              <a:buClr>
                <a:srgbClr val="FF388C"/>
              </a:buClr>
              <a:buSzPct val="80000"/>
              <a:buFontTx/>
              <a:buNone/>
            </a:pPr>
            <a:r>
              <a:rPr lang="ru-RU" altLang="ru-RU" sz="2400">
                <a:solidFill>
                  <a:srgbClr val="FF8EBA"/>
                </a:solidFill>
                <a:latin typeface="Century Gothic" panose="020B0502020202020204" pitchFamily="34" charset="0"/>
              </a:rPr>
              <a:t>         Левитан</a:t>
            </a:r>
          </a:p>
        </p:txBody>
      </p:sp>
      <p:pic>
        <p:nvPicPr>
          <p:cNvPr id="21508" name="Заголовок 1">
            <a:extLst>
              <a:ext uri="{FF2B5EF4-FFF2-40B4-BE49-F238E27FC236}">
                <a16:creationId xmlns:a16="http://schemas.microsoft.com/office/drawing/2014/main" id="{C952CBF3-D8A0-354A-8407-70D0707CE84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72" y="1600200"/>
            <a:ext cx="6953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5">
            <a:extLst>
              <a:ext uri="{FF2B5EF4-FFF2-40B4-BE49-F238E27FC236}">
                <a16:creationId xmlns:a16="http://schemas.microsoft.com/office/drawing/2014/main" id="{0AA2614C-A37D-0145-BF2E-5D8F30139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271713"/>
            <a:ext cx="2016919" cy="234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6">
            <a:extLst>
              <a:ext uri="{FF2B5EF4-FFF2-40B4-BE49-F238E27FC236}">
                <a16:creationId xmlns:a16="http://schemas.microsoft.com/office/drawing/2014/main" id="{756D9420-B2E3-FD42-A34C-E1DCC7C30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29" y="2271713"/>
            <a:ext cx="3258740" cy="234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U_Levitan_-_Vnimanie_govorit_moskva_(o_nachale_voynx)__.mp3">
            <a:hlinkClick r:id="" action="ppaction://media"/>
            <a:extLst>
              <a:ext uri="{FF2B5EF4-FFF2-40B4-BE49-F238E27FC236}">
                <a16:creationId xmlns:a16="http://schemas.microsoft.com/office/drawing/2014/main" id="{729BCAB0-3DAD-8C4E-8EF2-7E050E0B5B7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431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YU_Levitan_-_Vnimanie_govorit_moskva_(o_nachale_voynx)__.mp3">
            <a:hlinkClick r:id="" action="ppaction://media"/>
            <a:extLst>
              <a:ext uri="{FF2B5EF4-FFF2-40B4-BE49-F238E27FC236}">
                <a16:creationId xmlns:a16="http://schemas.microsoft.com/office/drawing/2014/main" id="{59B7F810-3419-6247-BE08-62B1CB4B9A3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431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YU_Levitan_-_Vnimanie_govorit_moskva_(o_nachale_voynx)__.mp3">
            <a:hlinkClick r:id="" action="ppaction://media"/>
            <a:extLst>
              <a:ext uri="{FF2B5EF4-FFF2-40B4-BE49-F238E27FC236}">
                <a16:creationId xmlns:a16="http://schemas.microsoft.com/office/drawing/2014/main" id="{EBFD0BBC-446A-6142-B1D5-1905042F29FA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431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YU_Levitan_-_Vnimanie_govorit_moskva_(o_nachale_voynx)__.mp3">
            <a:hlinkClick r:id="" action="ppaction://media"/>
            <a:extLst>
              <a:ext uri="{FF2B5EF4-FFF2-40B4-BE49-F238E27FC236}">
                <a16:creationId xmlns:a16="http://schemas.microsoft.com/office/drawing/2014/main" id="{4A41D715-FCCB-7F4F-BC5D-C673A1AF264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119" y="4743451"/>
            <a:ext cx="392906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51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>
            <a:extLst>
              <a:ext uri="{FF2B5EF4-FFF2-40B4-BE49-F238E27FC236}">
                <a16:creationId xmlns:a16="http://schemas.microsoft.com/office/drawing/2014/main" id="{6BDF833F-3007-6B46-BD3E-A162ED0EF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31" y="342901"/>
            <a:ext cx="2995613" cy="426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свящ война.mp3">
            <a:hlinkClick r:id="" action="ppaction://media"/>
            <a:extLst>
              <a:ext uri="{FF2B5EF4-FFF2-40B4-BE49-F238E27FC236}">
                <a16:creationId xmlns:a16="http://schemas.microsoft.com/office/drawing/2014/main" id="{F09D5270-9CAC-3142-AF8C-8572E6E6FB95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80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свящ война.mp3">
            <a:hlinkClick r:id="" action="ppaction://media"/>
            <a:extLst>
              <a:ext uri="{FF2B5EF4-FFF2-40B4-BE49-F238E27FC236}">
                <a16:creationId xmlns:a16="http://schemas.microsoft.com/office/drawing/2014/main" id="{F9AB08BD-7546-4747-82D4-447DDC33FCA7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431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0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5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4">
            <a:extLst>
              <a:ext uri="{FF2B5EF4-FFF2-40B4-BE49-F238E27FC236}">
                <a16:creationId xmlns:a16="http://schemas.microsoft.com/office/drawing/2014/main" id="{150B5271-6F49-E748-879C-93160DFF48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28850" y="0"/>
            <a:ext cx="5600700" cy="1771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700" kern="10">
              <a:ln w="9525">
                <a:solidFill>
                  <a:schemeClr val="bg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chemeClr val="hlink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ru-RU" sz="2700" kern="1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chemeClr val="hlink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Сергей Владимирович Михалков</a:t>
            </a:r>
          </a:p>
          <a:p>
            <a:pPr algn="ctr"/>
            <a:r>
              <a:rPr lang="ru-RU" sz="2700" kern="1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chemeClr val="hlink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"Быль для детей"</a:t>
            </a:r>
          </a:p>
        </p:txBody>
      </p:sp>
      <p:pic>
        <p:nvPicPr>
          <p:cNvPr id="23555" name="Рисунок 1">
            <a:extLst>
              <a:ext uri="{FF2B5EF4-FFF2-40B4-BE49-F238E27FC236}">
                <a16:creationId xmlns:a16="http://schemas.microsoft.com/office/drawing/2014/main" id="{D86A8EE0-B989-C946-B9A6-5BC30C677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020492"/>
            <a:ext cx="1958579" cy="255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1">
            <a:extLst>
              <a:ext uri="{FF2B5EF4-FFF2-40B4-BE49-F238E27FC236}">
                <a16:creationId xmlns:a16="http://schemas.microsoft.com/office/drawing/2014/main" id="{DCA00DEE-8D40-CE4B-AF9A-45F54B2BE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66" y="2000250"/>
            <a:ext cx="1970484" cy="259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2">
            <a:extLst>
              <a:ext uri="{FF2B5EF4-FFF2-40B4-BE49-F238E27FC236}">
                <a16:creationId xmlns:a16="http://schemas.microsoft.com/office/drawing/2014/main" id="{9872BADB-3A82-E349-97AC-E8820A65A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49066"/>
            <a:ext cx="17145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042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>
            <a:extLst>
              <a:ext uri="{FF2B5EF4-FFF2-40B4-BE49-F238E27FC236}">
                <a16:creationId xmlns:a16="http://schemas.microsoft.com/office/drawing/2014/main" id="{B6551B65-CE56-8343-ACC6-CBD68A5C3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"/>
            <a:ext cx="54864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063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>
            <a:extLst>
              <a:ext uri="{FF2B5EF4-FFF2-40B4-BE49-F238E27FC236}">
                <a16:creationId xmlns:a16="http://schemas.microsoft.com/office/drawing/2014/main" id="{9B2507DC-D6AE-E447-944F-CEFF5D1A8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42900"/>
            <a:ext cx="65151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241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:a16="http://schemas.microsoft.com/office/drawing/2014/main" id="{8D57E898-4072-E040-9183-D674462D0F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0" y="342900"/>
            <a:ext cx="5372100" cy="971550"/>
          </a:xfrm>
        </p:spPr>
        <p:txBody>
          <a:bodyPr/>
          <a:lstStyle/>
          <a:p>
            <a:r>
              <a:rPr lang="ru-RU" altLang="ru-RU" sz="2700" b="1"/>
              <a:t>Великая Отечественная война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1B4FC2-00A9-A246-93E7-357F047218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90825" y="1745457"/>
            <a:ext cx="4867275" cy="208002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7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22 июня </a:t>
            </a:r>
            <a:r>
              <a:rPr lang="ru-RU" sz="2700" b="1" dirty="0"/>
              <a:t>1941г – </a:t>
            </a:r>
            <a:r>
              <a:rPr lang="ru-RU" sz="2700" b="1" dirty="0">
                <a:solidFill>
                  <a:srgbClr val="C00000"/>
                </a:solidFill>
              </a:rPr>
              <a:t>9 мая </a:t>
            </a:r>
            <a:r>
              <a:rPr lang="ru-RU" sz="2700" b="1" dirty="0"/>
              <a:t>1945г</a:t>
            </a:r>
          </a:p>
          <a:p>
            <a:pPr>
              <a:defRPr/>
            </a:pPr>
            <a:endParaRPr lang="ru-RU" dirty="0"/>
          </a:p>
          <a:p>
            <a:pPr marL="0" indent="0" algn="ctr">
              <a:buNone/>
              <a:defRPr/>
            </a:pPr>
            <a:r>
              <a:rPr lang="ru-RU" sz="2700" b="1" dirty="0"/>
              <a:t>1418 дней и ночей</a:t>
            </a:r>
          </a:p>
        </p:txBody>
      </p:sp>
    </p:spTree>
    <p:extLst>
      <p:ext uri="{BB962C8B-B14F-4D97-AF65-F5344CB8AC3E}">
        <p14:creationId xmlns:p14="http://schemas.microsoft.com/office/powerpoint/2010/main" val="4254274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урок чтения Михалков 004">
            <a:extLst>
              <a:ext uri="{FF2B5EF4-FFF2-40B4-BE49-F238E27FC236}">
                <a16:creationId xmlns:a16="http://schemas.microsoft.com/office/drawing/2014/main" id="{C72A231F-7613-174F-AFA2-2C6B22A2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42900"/>
            <a:ext cx="6515100" cy="451485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2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367E23A0">
            <a:extLst>
              <a:ext uri="{FF2B5EF4-FFF2-40B4-BE49-F238E27FC236}">
                <a16:creationId xmlns:a16="http://schemas.microsoft.com/office/drawing/2014/main" id="{F01734A0-306D-F641-9FC5-46E670B43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3853" b="1765"/>
          <a:stretch>
            <a:fillRect/>
          </a:stretch>
        </p:blipFill>
        <p:spPr bwMode="auto">
          <a:xfrm>
            <a:off x="2686050" y="457200"/>
            <a:ext cx="3886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164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>
            <a:extLst>
              <a:ext uri="{FF2B5EF4-FFF2-40B4-BE49-F238E27FC236}">
                <a16:creationId xmlns:a16="http://schemas.microsoft.com/office/drawing/2014/main" id="{CB61CE5A-1C6A-1042-B1B0-23519ADC3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1" y="800100"/>
            <a:ext cx="5441156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C76829-5D62-9D4C-B3F1-FB7695ADCACC}"/>
              </a:ext>
            </a:extLst>
          </p:cNvPr>
          <p:cNvSpPr/>
          <p:nvPr/>
        </p:nvSpPr>
        <p:spPr>
          <a:xfrm>
            <a:off x="3143250" y="171450"/>
            <a:ext cx="38862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300" b="1" i="1" kern="0" dirty="0">
                <a:solidFill>
                  <a:srgbClr val="FF0000"/>
                </a:solidFill>
                <a:latin typeface="Calibri"/>
              </a:rPr>
              <a:t>9 мая 1945 года</a:t>
            </a:r>
            <a:endParaRPr lang="ru-RU" sz="135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85725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Владимирович </a:t>
            </a:r>
            <a:r>
              <a:rPr lang="ru-RU" sz="3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b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(1918-2000)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374" r="6779" b="7155"/>
          <a:stretch/>
        </p:blipFill>
        <p:spPr bwMode="auto">
          <a:xfrm>
            <a:off x="3161104" y="1354515"/>
            <a:ext cx="2712332" cy="355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441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11">
            <a:extLst>
              <a:ext uri="{FF2B5EF4-FFF2-40B4-BE49-F238E27FC236}">
                <a16:creationId xmlns:a16="http://schemas.microsoft.com/office/drawing/2014/main" id="{43F7E1F9-F081-FE4D-8413-17A0F966B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81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feyr">
            <a:extLst>
              <a:ext uri="{FF2B5EF4-FFF2-40B4-BE49-F238E27FC236}">
                <a16:creationId xmlns:a16="http://schemas.microsoft.com/office/drawing/2014/main" id="{5F26FD72-EE07-9A40-BEAD-B463DF3B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97" y="2135981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171">
            <a:extLst>
              <a:ext uri="{FF2B5EF4-FFF2-40B4-BE49-F238E27FC236}">
                <a16:creationId xmlns:a16="http://schemas.microsoft.com/office/drawing/2014/main" id="{F57D0828-F7C0-5C44-8CF0-5381AE187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5" y="2464594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feyr2">
            <a:extLst>
              <a:ext uri="{FF2B5EF4-FFF2-40B4-BE49-F238E27FC236}">
                <a16:creationId xmlns:a16="http://schemas.microsoft.com/office/drawing/2014/main" id="{7900B483-E69D-304C-9FD5-39822B447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57" y="1545432"/>
            <a:ext cx="1403747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00003392">
            <a:extLst>
              <a:ext uri="{FF2B5EF4-FFF2-40B4-BE49-F238E27FC236}">
                <a16:creationId xmlns:a16="http://schemas.microsoft.com/office/drawing/2014/main" id="{5D6870D2-E1F4-F24C-B939-ECA2168C6B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556" y="-109537"/>
            <a:ext cx="5438775" cy="493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7b3">
            <a:extLst>
              <a:ext uri="{FF2B5EF4-FFF2-40B4-BE49-F238E27FC236}">
                <a16:creationId xmlns:a16="http://schemas.microsoft.com/office/drawing/2014/main" id="{BE6F381D-5DF9-834B-AC60-36C074B1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4258">
            <a:off x="4031457" y="844153"/>
            <a:ext cx="917972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1-780">
            <a:extLst>
              <a:ext uri="{FF2B5EF4-FFF2-40B4-BE49-F238E27FC236}">
                <a16:creationId xmlns:a16="http://schemas.microsoft.com/office/drawing/2014/main" id="{93B89489-714E-9140-8B46-95C4F82743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82" y="2356248"/>
            <a:ext cx="1350169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 descr="7b3">
            <a:extLst>
              <a:ext uri="{FF2B5EF4-FFF2-40B4-BE49-F238E27FC236}">
                <a16:creationId xmlns:a16="http://schemas.microsoft.com/office/drawing/2014/main" id="{4A57B226-B015-F24B-B438-723F2EAF1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47" y="2950369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 descr="00003392">
            <a:extLst>
              <a:ext uri="{FF2B5EF4-FFF2-40B4-BE49-F238E27FC236}">
                <a16:creationId xmlns:a16="http://schemas.microsoft.com/office/drawing/2014/main" id="{C96BB2C5-1797-EB40-9C70-287DD7B06B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81" y="2301479"/>
            <a:ext cx="1428750" cy="14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 descr="7b3">
            <a:extLst>
              <a:ext uri="{FF2B5EF4-FFF2-40B4-BE49-F238E27FC236}">
                <a16:creationId xmlns:a16="http://schemas.microsoft.com/office/drawing/2014/main" id="{2421C829-B557-3846-A3C2-0577EECEB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103" y="2356247"/>
            <a:ext cx="917972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 descr="7b3">
            <a:extLst>
              <a:ext uri="{FF2B5EF4-FFF2-40B4-BE49-F238E27FC236}">
                <a16:creationId xmlns:a16="http://schemas.microsoft.com/office/drawing/2014/main" id="{21EBDD98-FF14-B041-9F04-FBD8F905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5989">
            <a:off x="4139803" y="2301478"/>
            <a:ext cx="917972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3" descr="7b3">
            <a:extLst>
              <a:ext uri="{FF2B5EF4-FFF2-40B4-BE49-F238E27FC236}">
                <a16:creationId xmlns:a16="http://schemas.microsoft.com/office/drawing/2014/main" id="{2D54E3D5-9495-FA4C-8269-2AC026C0F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1464">
            <a:off x="5004197" y="1653778"/>
            <a:ext cx="917972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4" descr="7b3">
            <a:extLst>
              <a:ext uri="{FF2B5EF4-FFF2-40B4-BE49-F238E27FC236}">
                <a16:creationId xmlns:a16="http://schemas.microsoft.com/office/drawing/2014/main" id="{E07F81ED-C1DD-0E47-9D1F-439ED3B62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2" y="681038"/>
            <a:ext cx="917972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5" descr="7b3">
            <a:extLst>
              <a:ext uri="{FF2B5EF4-FFF2-40B4-BE49-F238E27FC236}">
                <a16:creationId xmlns:a16="http://schemas.microsoft.com/office/drawing/2014/main" id="{895E7566-5D8C-EC45-B190-22F223FEB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7739">
            <a:off x="5436394" y="2193132"/>
            <a:ext cx="917972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8" name="День Победы.wav">
            <a:hlinkClick r:id="" action="ppaction://media"/>
            <a:extLst>
              <a:ext uri="{FF2B5EF4-FFF2-40B4-BE49-F238E27FC236}">
                <a16:creationId xmlns:a16="http://schemas.microsoft.com/office/drawing/2014/main" id="{A66E9A64-15CA-F440-AAD4-82269BE864B9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10" y="4624388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85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2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2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E0FD4985-AC6D-714F-B9DC-E507043852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7450" y="457200"/>
            <a:ext cx="4972050" cy="4114800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    </a:t>
            </a:r>
            <a:br>
              <a:rPr lang="ru-RU" altLang="ru-RU"/>
            </a:br>
            <a:r>
              <a:rPr lang="ru-RU" altLang="ru-RU"/>
              <a:t>   </a:t>
            </a:r>
            <a:r>
              <a:rPr lang="ru-RU" altLang="ru-RU" b="1">
                <a:solidFill>
                  <a:srgbClr val="FFC000"/>
                </a:solidFill>
              </a:rPr>
              <a:t>Пословицы о Родине</a:t>
            </a:r>
            <a:br>
              <a:rPr lang="ru-RU" altLang="ru-RU">
                <a:solidFill>
                  <a:srgbClr val="FFC000"/>
                </a:solidFill>
              </a:rPr>
            </a:br>
            <a:r>
              <a:rPr lang="ru-RU" altLang="ru-RU" sz="1500"/>
              <a:t>- </a:t>
            </a:r>
            <a:r>
              <a:rPr lang="ru-RU" altLang="ru-RU" sz="1800" b="1"/>
              <a:t>Одна у человека мать, </a:t>
            </a:r>
            <a:br>
              <a:rPr lang="ru-RU" altLang="ru-RU" sz="1800" b="1"/>
            </a:br>
            <a:r>
              <a:rPr lang="ru-RU" altLang="ru-RU" sz="1800" b="1"/>
              <a:t>                                одна у него и </a:t>
            </a:r>
            <a:r>
              <a:rPr lang="ru-RU" altLang="ru-RU" sz="1800" b="1">
                <a:solidFill>
                  <a:srgbClr val="FF0000"/>
                </a:solidFill>
              </a:rPr>
              <a:t>Родина</a:t>
            </a:r>
            <a:r>
              <a:rPr lang="ru-RU" altLang="ru-RU" sz="1800" b="1"/>
              <a:t>.                 </a:t>
            </a:r>
            <a:br>
              <a:rPr lang="ru-RU" altLang="ru-RU" sz="1800" b="1"/>
            </a:br>
            <a:r>
              <a:rPr lang="ru-RU" altLang="ru-RU" sz="1800" b="1"/>
              <a:t>- Тот герой, кто за </a:t>
            </a:r>
            <a:r>
              <a:rPr lang="ru-RU" altLang="ru-RU" sz="1800" b="1">
                <a:solidFill>
                  <a:srgbClr val="FF0000"/>
                </a:solidFill>
              </a:rPr>
              <a:t>Родину</a:t>
            </a:r>
            <a:r>
              <a:rPr lang="ru-RU" altLang="ru-RU" sz="1800" b="1"/>
              <a:t> горой.</a:t>
            </a:r>
            <a:br>
              <a:rPr lang="ru-RU" altLang="ru-RU" sz="1800" b="1"/>
            </a:br>
            <a:r>
              <a:rPr lang="ru-RU" altLang="ru-RU" sz="1500" b="1"/>
              <a:t>-</a:t>
            </a:r>
            <a:r>
              <a:rPr lang="ru-RU" altLang="ru-RU"/>
              <a:t> </a:t>
            </a:r>
            <a:r>
              <a:rPr lang="ru-RU" altLang="ru-RU" sz="1800" b="1"/>
              <a:t>Для </a:t>
            </a:r>
            <a:r>
              <a:rPr lang="ru-RU" altLang="ru-RU" sz="1800" b="1">
                <a:solidFill>
                  <a:srgbClr val="FF0000"/>
                </a:solidFill>
              </a:rPr>
              <a:t>Родины</a:t>
            </a:r>
            <a:r>
              <a:rPr lang="ru-RU" altLang="ru-RU" sz="1800" b="1"/>
              <a:t> своей ни сил, </a:t>
            </a:r>
            <a:br>
              <a:rPr lang="ru-RU" altLang="ru-RU" sz="1800" b="1"/>
            </a:br>
            <a:r>
              <a:rPr lang="ru-RU" altLang="ru-RU" sz="1800" b="1"/>
              <a:t>                                ни времени не жалей.</a:t>
            </a:r>
            <a:br>
              <a:rPr lang="ru-RU" altLang="ru-RU" sz="1800" b="1"/>
            </a:br>
            <a:r>
              <a:rPr lang="ru-RU" altLang="ru-RU" sz="1800" b="1"/>
              <a:t>- Для родной </a:t>
            </a:r>
            <a:r>
              <a:rPr lang="ru-RU" altLang="ru-RU" sz="1800" b="1">
                <a:solidFill>
                  <a:srgbClr val="FF0000"/>
                </a:solidFill>
              </a:rPr>
              <a:t>Отчизны</a:t>
            </a:r>
            <a:r>
              <a:rPr lang="ru-RU" altLang="ru-RU" sz="1800" b="1"/>
              <a:t> не жаль и жизни.</a:t>
            </a:r>
            <a:br>
              <a:rPr lang="ru-RU" altLang="ru-RU" sz="1800" b="1"/>
            </a:br>
            <a:r>
              <a:rPr lang="ru-RU" altLang="ru-RU" sz="1800" b="1"/>
              <a:t>- Кто </a:t>
            </a:r>
            <a:r>
              <a:rPr lang="ru-RU" altLang="ru-RU" sz="1800" b="1">
                <a:solidFill>
                  <a:srgbClr val="FF0000"/>
                </a:solidFill>
              </a:rPr>
              <a:t>Родине</a:t>
            </a:r>
            <a:r>
              <a:rPr lang="ru-RU" altLang="ru-RU" sz="1800" b="1"/>
              <a:t> служит верно, </a:t>
            </a:r>
            <a:br>
              <a:rPr lang="ru-RU" altLang="ru-RU" sz="1800" b="1"/>
            </a:br>
            <a:r>
              <a:rPr lang="ru-RU" altLang="ru-RU" sz="1800" b="1"/>
              <a:t>                     тот долг исполняет примерно.</a:t>
            </a:r>
            <a:br>
              <a:rPr lang="ru-RU" altLang="ru-RU" sz="1800" b="1"/>
            </a:br>
            <a:r>
              <a:rPr lang="ru-RU" altLang="ru-RU" sz="1800" b="1"/>
              <a:t>- От </a:t>
            </a:r>
            <a:r>
              <a:rPr lang="ru-RU" altLang="ru-RU" sz="1800" b="1">
                <a:solidFill>
                  <a:srgbClr val="FF0000"/>
                </a:solidFill>
              </a:rPr>
              <a:t>Родины</a:t>
            </a:r>
            <a:r>
              <a:rPr lang="ru-RU" altLang="ru-RU" sz="1800" b="1"/>
              <a:t> теплом веет.</a:t>
            </a:r>
            <a:br>
              <a:rPr lang="ru-RU" altLang="ru-RU" sz="1800" b="1"/>
            </a:br>
            <a:r>
              <a:rPr lang="ru-RU" altLang="ru-RU" sz="1800" b="1"/>
              <a:t>- Первое дело в жизни служить </a:t>
            </a:r>
            <a:r>
              <a:rPr lang="ru-RU" altLang="ru-RU" sz="1800" b="1">
                <a:solidFill>
                  <a:srgbClr val="FF0000"/>
                </a:solidFill>
              </a:rPr>
              <a:t>Отчизне</a:t>
            </a:r>
            <a:r>
              <a:rPr lang="ru-RU" altLang="ru-RU" sz="1800" b="1"/>
              <a:t>.</a:t>
            </a:r>
            <a:br>
              <a:rPr lang="ru-RU" altLang="ru-RU" sz="1800" b="1"/>
            </a:br>
            <a:r>
              <a:rPr lang="ru-RU" altLang="ru-RU" sz="1800" b="1">
                <a:solidFill>
                  <a:srgbClr val="FFFFFF"/>
                </a:solidFill>
              </a:rPr>
              <a:t>- Сражайся смело за родное дело.</a:t>
            </a:r>
            <a:br>
              <a:rPr lang="ru-RU" altLang="ru-RU" sz="1800" b="1"/>
            </a:br>
            <a:br>
              <a:rPr lang="ru-RU" altLang="ru-RU"/>
            </a:b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8837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C9B1B7A1">
            <a:extLst>
              <a:ext uri="{FF2B5EF4-FFF2-40B4-BE49-F238E27FC236}">
                <a16:creationId xmlns:a16="http://schemas.microsoft.com/office/drawing/2014/main" id="{CF8517B5-0ACC-BF4A-87C0-2C36B4E18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25"/>
          <a:stretch>
            <a:fillRect/>
          </a:stretch>
        </p:blipFill>
        <p:spPr bwMode="auto">
          <a:xfrm>
            <a:off x="1428750" y="971550"/>
            <a:ext cx="6343650" cy="400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Заголовок 1">
            <a:extLst>
              <a:ext uri="{FF2B5EF4-FFF2-40B4-BE49-F238E27FC236}">
                <a16:creationId xmlns:a16="http://schemas.microsoft.com/office/drawing/2014/main" id="{6B3777B1-A517-6540-BC3A-4C66A694EF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00300" y="342900"/>
            <a:ext cx="519946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>
                <a:solidFill>
                  <a:srgbClr val="FFC000"/>
                </a:solidFill>
              </a:rPr>
              <a:t>Наши ветераны</a:t>
            </a:r>
          </a:p>
        </p:txBody>
      </p:sp>
    </p:spTree>
    <p:extLst>
      <p:ext uri="{BB962C8B-B14F-4D97-AF65-F5344CB8AC3E}">
        <p14:creationId xmlns:p14="http://schemas.microsoft.com/office/powerpoint/2010/main" val="3834343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874B14-C3A3-D54E-A423-50A779F8052F}"/>
              </a:ext>
            </a:extLst>
          </p:cNvPr>
          <p:cNvSpPr/>
          <p:nvPr/>
        </p:nvSpPr>
        <p:spPr>
          <a:xfrm>
            <a:off x="1187624" y="1563638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4.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30.04.2020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ко Дню Победы. С.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Баруздин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«Салют», К.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Курашкевич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«Бессмертие». </a:t>
            </a:r>
          </a:p>
        </p:txBody>
      </p:sp>
    </p:spTree>
    <p:extLst>
      <p:ext uri="{BB962C8B-B14F-4D97-AF65-F5344CB8AC3E}">
        <p14:creationId xmlns:p14="http://schemas.microsoft.com/office/powerpoint/2010/main" val="76310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059583"/>
            <a:ext cx="6172200" cy="33944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 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Многие писатели и поэты посвятили свои произведения героям войны. Люди нелегких мужественных биографий отстаивали в сражениях  счастье людей.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Сегодня мы познакомимся с произведением писателя, поэта, участника Великой Отечественной войны. В своих произведениях он рассказывает нам о том, что сам видел, за что сам боролся и отважно сражался. </a:t>
            </a:r>
          </a:p>
        </p:txBody>
      </p:sp>
    </p:spTree>
    <p:extLst>
      <p:ext uri="{BB962C8B-B14F-4D97-AF65-F5344CB8AC3E}">
        <p14:creationId xmlns:p14="http://schemas.microsoft.com/office/powerpoint/2010/main" val="2688978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1601670" y="465516"/>
            <a:ext cx="6172200" cy="857250"/>
          </a:xfrm>
        </p:spPr>
        <p:txBody>
          <a:bodyPr>
            <a:normAutofit fontScale="90000"/>
          </a:bodyPr>
          <a:lstStyle/>
          <a:p>
            <a:br>
              <a:rPr lang="ru-RU" altLang="ru-RU" b="1" dirty="0">
                <a:solidFill>
                  <a:schemeClr val="folHlink"/>
                </a:solidFill>
              </a:rPr>
            </a:br>
            <a:r>
              <a:rPr lang="ru-RU" altLang="ru-RU" sz="3675" b="1" i="1" dirty="0">
                <a:solidFill>
                  <a:srgbClr val="FF0000"/>
                </a:solidFill>
              </a:rPr>
              <a:t>Сергей Алексеевич </a:t>
            </a:r>
            <a:r>
              <a:rPr lang="ru-RU" altLang="ru-RU" sz="3675" b="1" i="1" dirty="0" err="1">
                <a:solidFill>
                  <a:srgbClr val="FF0000"/>
                </a:solidFill>
              </a:rPr>
              <a:t>Баруздин</a:t>
            </a:r>
            <a:br>
              <a:rPr lang="ru-RU" altLang="ru-RU" sz="3675" b="1" i="1" dirty="0">
                <a:solidFill>
                  <a:srgbClr val="FF0000"/>
                </a:solidFill>
              </a:rPr>
            </a:br>
            <a:endParaRPr lang="ru-RU" altLang="ru-RU" sz="3000" i="1" dirty="0">
              <a:solidFill>
                <a:srgbClr val="FF0000"/>
              </a:solidFill>
            </a:endParaRPr>
          </a:p>
        </p:txBody>
      </p:sp>
      <p:pic>
        <p:nvPicPr>
          <p:cNvPr id="22536" name="Picture 8" descr="ПРО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9892" y="1329613"/>
            <a:ext cx="1976911" cy="292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059832" y="4262527"/>
            <a:ext cx="307895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1926-1991</a:t>
            </a:r>
          </a:p>
        </p:txBody>
      </p:sp>
    </p:spTree>
    <p:extLst>
      <p:ext uri="{BB962C8B-B14F-4D97-AF65-F5344CB8AC3E}">
        <p14:creationId xmlns:p14="http://schemas.microsoft.com/office/powerpoint/2010/main" val="1536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73528"/>
            <a:ext cx="6588732" cy="857250"/>
          </a:xfrm>
        </p:spPr>
        <p:txBody>
          <a:bodyPr>
            <a:noAutofit/>
          </a:bodyPr>
          <a:lstStyle/>
          <a:p>
            <a:r>
              <a:rPr lang="ru-RU" sz="4050" b="1" i="1" dirty="0">
                <a:solidFill>
                  <a:srgbClr val="FF0000"/>
                </a:solidFill>
              </a:rPr>
              <a:t>Сергей Алексеевич </a:t>
            </a:r>
            <a:r>
              <a:rPr lang="ru-RU" sz="4050" b="1" i="1" dirty="0" err="1">
                <a:solidFill>
                  <a:srgbClr val="FF0000"/>
                </a:solidFill>
              </a:rPr>
              <a:t>Баруздин</a:t>
            </a:r>
            <a:endParaRPr lang="ru-RU" sz="405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4323" y="1489956"/>
            <a:ext cx="6723366" cy="356439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     </a:t>
            </a:r>
            <a:r>
              <a:rPr lang="ru-RU" sz="2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Алексеевич </a:t>
            </a:r>
            <a:r>
              <a:rPr lang="ru-RU" sz="28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Баруздин</a:t>
            </a:r>
            <a:r>
              <a:rPr lang="ru-RU" sz="2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известный писатель, автор многих книг для детей и юношества. Когда началась война, Сергею Алексеевичу </a:t>
            </a:r>
            <a:r>
              <a:rPr lang="ru-RU" sz="28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Баруздину</a:t>
            </a:r>
            <a:r>
              <a:rPr lang="ru-RU" sz="2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было всего 15 лет – на фронт его не взяли. Но бороться за победу можно было не только на фронте. Он оставил школу, пошел работать рабочим на типографию. После смены вместе со взрослыми копал траншеи. В 17 лет его все-таки взяли в армию – рядовым артиллерийской разведки. </a:t>
            </a:r>
          </a:p>
          <a:p>
            <a:pPr marL="0" indent="0" algn="just">
              <a:buNone/>
            </a:pPr>
            <a:r>
              <a:rPr lang="ru-RU" sz="2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Сергей Алексеевич оборонял Москву, брал Берлин, освобождал Прагу. Вернулся в Москву бывалым воином.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555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*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9652" y="1749028"/>
            <a:ext cx="6480720" cy="3394472"/>
          </a:xfrm>
        </p:spPr>
        <p:txBody>
          <a:bodyPr/>
          <a:lstStyle/>
          <a:p>
            <a:pPr marL="0" indent="0">
              <a:buNone/>
            </a:pPr>
            <a:r>
              <a:rPr lang="ru-RU" sz="3000" b="1" dirty="0">
                <a:solidFill>
                  <a:srgbClr val="FF0000"/>
                </a:solidFill>
              </a:rPr>
              <a:t>    </a:t>
            </a:r>
            <a:r>
              <a:rPr lang="ru-RU" sz="3000" b="1" i="1" u="sng" dirty="0">
                <a:solidFill>
                  <a:srgbClr val="FF0000"/>
                </a:solidFill>
              </a:rPr>
              <a:t>Фейерверк</a:t>
            </a:r>
            <a:r>
              <a:rPr lang="ru-RU" sz="3000" dirty="0"/>
              <a:t> – это яркие и красивые цветные огни, получаемые в воздухе при сжигании пороховых составов во время торжеств, праздников.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068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7919" y="897564"/>
            <a:ext cx="6777372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5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Алексеевич </a:t>
            </a:r>
            <a:r>
              <a:rPr lang="ru-RU" sz="45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Баруздин</a:t>
            </a:r>
            <a:br>
              <a:rPr lang="ru-RU" sz="4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«Салют»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1" y="2031690"/>
            <a:ext cx="5308445" cy="280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292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77634" y="1437624"/>
            <a:ext cx="6858000" cy="3464719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ru-RU" alt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мы не забудем</a:t>
            </a:r>
          </a:p>
          <a:p>
            <a:pPr>
              <a:buFontTx/>
              <a:buNone/>
            </a:pPr>
            <a:r>
              <a:rPr lang="ru-RU" alt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геройские дела,</a:t>
            </a:r>
          </a:p>
          <a:p>
            <a:pPr>
              <a:buFontTx/>
              <a:buNone/>
            </a:pPr>
            <a:r>
              <a:rPr lang="ru-RU" alt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Честь и слава этим людям</a:t>
            </a:r>
          </a:p>
          <a:p>
            <a:pPr>
              <a:buFontTx/>
              <a:buNone/>
            </a:pPr>
            <a:r>
              <a:rPr lang="ru-RU" alt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великая хвала!..</a:t>
            </a:r>
          </a:p>
          <a:p>
            <a:pPr>
              <a:buFontTx/>
              <a:buNone/>
            </a:pPr>
            <a:endParaRPr lang="ru-RU" altLang="ru-RU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Владимирович Михалков</a:t>
            </a:r>
            <a:endParaRPr lang="ru-RU" alt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3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7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7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75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75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95536" y="1059582"/>
            <a:ext cx="8621249" cy="387798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Борис Владимирович родился 9 сентября 1918 года в Молдавии. Однако семья </a:t>
            </a:r>
            <a:r>
              <a:rPr lang="ru-RU" alt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Заходера</a:t>
            </a: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Молдавии прожила недолго: сначала перебралась в Одессу, а затем переехала в Москву. В 1935 году Борис </a:t>
            </a:r>
            <a:r>
              <a:rPr lang="ru-RU" alt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закончил школу, пошел работать на завод учеником токаря, позже поступил учиться в Московский авиационный институт, затем продолжал обучение на биологических факультетах в Московском и Казанском университетах, а в 1938–1947 гг. – в Литературном институте им. А.М. Горького. </a:t>
            </a:r>
          </a:p>
          <a:p>
            <a:pPr eaLnBrk="1" hangingPunct="1">
              <a:spcBef>
                <a:spcPct val="50000"/>
              </a:spcBef>
            </a:pP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255849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143931"/>
            <a:ext cx="1535660" cy="2178241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45" y="2548804"/>
            <a:ext cx="1749638" cy="2370759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2570385"/>
            <a:ext cx="1832359" cy="2349178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4754"/>
            <a:ext cx="1512168" cy="2166669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050" y="143931"/>
            <a:ext cx="1477126" cy="2178241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Grp="1" noChangeAspect="1" noChangeArrowheads="1"/>
          </p:cNvPicPr>
          <p:nvPr>
            <p:ph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8" y="164754"/>
            <a:ext cx="1552283" cy="2197550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96128"/>
            <a:ext cx="1750165" cy="2325800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83346"/>
            <a:ext cx="1789873" cy="2323256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824" y="25735"/>
            <a:ext cx="5976664" cy="4948014"/>
          </a:xfrm>
        </p:spPr>
        <p:txBody>
          <a:bodyPr>
            <a:normAutofit fontScale="92500"/>
          </a:bodyPr>
          <a:lstStyle/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Большую известность Борису Владимировичу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Заходеру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принесли мастерски выполненные переводы известных зарубежных детских сказок: "Винни-Пух и все-все-все" "Мэри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Поппинс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"Приключения Алисы в Стране Чудес"; сказок Карела Чапека, братьев Гримм "Бременские музыканты", и др.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Борис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широко известен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в нашей стране, но и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зарубежом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лауреат многих литературных</a:t>
            </a:r>
          </a:p>
          <a:p>
            <a:pPr marL="82550" indent="-82550"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премий, в том числе Международной премии имени Г.Х.  Андерсена.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1059"/>
            <a:ext cx="1594746" cy="2296882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43758"/>
            <a:ext cx="1755445" cy="2282078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28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>
            <a:extLst>
              <a:ext uri="{FF2B5EF4-FFF2-40B4-BE49-F238E27FC236}">
                <a16:creationId xmlns:a16="http://schemas.microsoft.com/office/drawing/2014/main" id="{D7AA11BB-6B1F-0A41-8E6B-2FDDDEF2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470"/>
            <a:ext cx="8928992" cy="50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55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1671" y="1437624"/>
            <a:ext cx="5778642" cy="648072"/>
          </a:xfrm>
        </p:spPr>
        <p:txBody>
          <a:bodyPr/>
          <a:lstStyle/>
          <a:p>
            <a:pPr algn="l">
              <a:buClr>
                <a:schemeClr val="accent6">
                  <a:lumMod val="75000"/>
                </a:schemeClr>
              </a:buClr>
              <a:defRPr/>
            </a:pP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56158"/>
            <a:ext cx="4281335" cy="3211004"/>
          </a:xfrm>
        </p:spPr>
      </p:pic>
      <p:sp>
        <p:nvSpPr>
          <p:cNvPr id="3" name="TextBox 2"/>
          <p:cNvSpPr txBox="1"/>
          <p:nvPr/>
        </p:nvSpPr>
        <p:spPr>
          <a:xfrm>
            <a:off x="1439652" y="3273829"/>
            <a:ext cx="550861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Максимович Пешков, таково его настоящее имя, родился в Нижнем Новгороде в семье Максима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Савватьевича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Пешкова с Варварой Васильевной Кашириной. Отец работал управляющим в пароходстве. вскоре отец, работавший краснодеревщиком, умер от холеры. Мать не захотела возвращаться к отцу и вновь вышла замуж, однако здоровье ее оказалось подорвано работой и родами, в результате чего она скончалась от чахотки.</a:t>
            </a:r>
          </a:p>
        </p:txBody>
      </p:sp>
    </p:spTree>
    <p:extLst>
      <p:ext uri="{BB962C8B-B14F-4D97-AF65-F5344CB8AC3E}">
        <p14:creationId xmlns:p14="http://schemas.microsoft.com/office/powerpoint/2010/main" val="342805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0868" y="4018370"/>
            <a:ext cx="626868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раннем возрасте маленький Алексей осиротел и его приютил дед Каширин.</a:t>
            </a:r>
          </a:p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Васильевич к концу своей жизни разорился, но внука обучал. По большей части Алексей читал церковные книги.</a:t>
            </a:r>
          </a:p>
        </p:txBody>
      </p:sp>
      <p:pic>
        <p:nvPicPr>
          <p:cNvPr id="17410" name="Picture 2" descr="http://artmus.culture21.ru/MuseumImages/9824jpg/982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04" y="428610"/>
            <a:ext cx="3321867" cy="2586941"/>
          </a:xfrm>
          <a:prstGeom prst="rect">
            <a:avLst/>
          </a:prstGeom>
          <a:noFill/>
        </p:spPr>
      </p:pic>
      <p:pic>
        <p:nvPicPr>
          <p:cNvPr id="17414" name="Picture 6" descr="http://artmus.culture21.ru/MuseumImages/9820jpg/9820.jpg"/>
          <p:cNvPicPr>
            <a:picLocks noChangeAspect="1" noChangeArrowheads="1"/>
          </p:cNvPicPr>
          <p:nvPr/>
        </p:nvPicPr>
        <p:blipFill>
          <a:blip r:embed="rId3" cstate="email"/>
          <a:srcRect r="52193" b="25845"/>
          <a:stretch>
            <a:fillRect/>
          </a:stretch>
        </p:blipFill>
        <p:spPr bwMode="auto">
          <a:xfrm>
            <a:off x="5268520" y="160717"/>
            <a:ext cx="2303876" cy="3857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31713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787</Words>
  <Application>Microsoft Macintosh PowerPoint</Application>
  <PresentationFormat>Экран (16:9)</PresentationFormat>
  <Paragraphs>72</Paragraphs>
  <Slides>39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Century Gothic</vt:lpstr>
      <vt:lpstr>Comic Sans MS</vt:lpstr>
      <vt:lpstr>Impact</vt:lpstr>
      <vt:lpstr>Times New Roman</vt:lpstr>
      <vt:lpstr>Тема Office</vt:lpstr>
      <vt:lpstr>2Б класс</vt:lpstr>
      <vt:lpstr>Презентация PowerPoint</vt:lpstr>
      <vt:lpstr>Борис Владимирович Заходер (1918-2000)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Великая Отечественная война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Пословицы о Родине - Одна у человека мать,                                  одна у него и Родина.                  - Тот герой, кто за Родину горой. - Для Родины своей ни сил,                                  ни времени не жалей. - Для родной Отчизны не жаль и жизни. - Кто Родине служит верно,                       тот долг исполняет примерно. - От Родины теплом веет. - Первое дело в жизни служить Отчизне. - Сражайся смело за родное дело.  </vt:lpstr>
      <vt:lpstr>Наши ветераны</vt:lpstr>
      <vt:lpstr>Презентация PowerPoint</vt:lpstr>
      <vt:lpstr>Презентация PowerPoint</vt:lpstr>
      <vt:lpstr> Сергей Алексеевич Баруздин </vt:lpstr>
      <vt:lpstr>Сергей Алексеевич Баруздин</vt:lpstr>
      <vt:lpstr>*</vt:lpstr>
      <vt:lpstr>Сергей Алексеевич Баруздин  «Салют»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Петров Андрей</cp:lastModifiedBy>
  <cp:revision>65</cp:revision>
  <dcterms:created xsi:type="dcterms:W3CDTF">2016-02-06T10:09:37Z</dcterms:created>
  <dcterms:modified xsi:type="dcterms:W3CDTF">2020-04-19T09:16:44Z</dcterms:modified>
</cp:coreProperties>
</file>